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328" r:id="rId4"/>
    <p:sldId id="327" r:id="rId5"/>
    <p:sldId id="329" r:id="rId6"/>
    <p:sldId id="259" r:id="rId7"/>
    <p:sldId id="337" r:id="rId8"/>
    <p:sldId id="261" r:id="rId9"/>
    <p:sldId id="262" r:id="rId10"/>
    <p:sldId id="277" r:id="rId11"/>
    <p:sldId id="308" r:id="rId12"/>
    <p:sldId id="263" r:id="rId13"/>
    <p:sldId id="309" r:id="rId14"/>
    <p:sldId id="264" r:id="rId15"/>
    <p:sldId id="310" r:id="rId16"/>
    <p:sldId id="311" r:id="rId17"/>
    <p:sldId id="265" r:id="rId18"/>
    <p:sldId id="312" r:id="rId19"/>
    <p:sldId id="313" r:id="rId20"/>
    <p:sldId id="314" r:id="rId21"/>
    <p:sldId id="315" r:id="rId22"/>
    <p:sldId id="267" r:id="rId23"/>
    <p:sldId id="284" r:id="rId24"/>
    <p:sldId id="316" r:id="rId25"/>
    <p:sldId id="342" r:id="rId26"/>
    <p:sldId id="341" r:id="rId27"/>
    <p:sldId id="343" r:id="rId28"/>
    <p:sldId id="344" r:id="rId29"/>
    <p:sldId id="291" r:id="rId30"/>
    <p:sldId id="268" r:id="rId31"/>
    <p:sldId id="269" r:id="rId32"/>
    <p:sldId id="270" r:id="rId33"/>
    <p:sldId id="317" r:id="rId34"/>
    <p:sldId id="272" r:id="rId35"/>
    <p:sldId id="278" r:id="rId36"/>
    <p:sldId id="279" r:id="rId37"/>
    <p:sldId id="280" r:id="rId38"/>
    <p:sldId id="318" r:id="rId39"/>
    <p:sldId id="281" r:id="rId40"/>
    <p:sldId id="319" r:id="rId41"/>
    <p:sldId id="283" r:id="rId42"/>
    <p:sldId id="322" r:id="rId43"/>
    <p:sldId id="285" r:id="rId44"/>
    <p:sldId id="286" r:id="rId45"/>
    <p:sldId id="323" r:id="rId46"/>
    <p:sldId id="324" r:id="rId47"/>
    <p:sldId id="287" r:id="rId48"/>
    <p:sldId id="325" r:id="rId49"/>
    <p:sldId id="301" r:id="rId50"/>
    <p:sldId id="302" r:id="rId51"/>
    <p:sldId id="303" r:id="rId52"/>
    <p:sldId id="304" r:id="rId53"/>
    <p:sldId id="305" r:id="rId54"/>
    <p:sldId id="339" r:id="rId55"/>
    <p:sldId id="340" r:id="rId56"/>
    <p:sldId id="306" r:id="rId57"/>
    <p:sldId id="289" r:id="rId58"/>
    <p:sldId id="326" r:id="rId59"/>
    <p:sldId id="292" r:id="rId60"/>
    <p:sldId id="290" r:id="rId61"/>
    <p:sldId id="293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30" r:id="rId73"/>
    <p:sldId id="294" r:id="rId74"/>
    <p:sldId id="295" r:id="rId75"/>
    <p:sldId id="296" r:id="rId76"/>
    <p:sldId id="336" r:id="rId77"/>
    <p:sldId id="331" r:id="rId78"/>
    <p:sldId id="332" r:id="rId79"/>
    <p:sldId id="334" r:id="rId80"/>
    <p:sldId id="335" r:id="rId81"/>
    <p:sldId id="333" r:id="rId82"/>
    <p:sldId id="297" r:id="rId83"/>
    <p:sldId id="299" r:id="rId84"/>
    <p:sldId id="300" r:id="rId85"/>
    <p:sldId id="30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9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72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5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1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6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4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6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3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90352-FE1E-954B-954E-6792D5D2AF0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90CDD-CAA0-CE4E-80EF-BFEA97526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0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l.sri.com/users/gehani/papers/DIMACS-1999.DNACrypto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nscript.com/restriction-digestion-protocol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dgene.org/protocols/restriction-digest/" TargetMode="External"/><Relationship Id="rId4" Type="http://schemas.openxmlformats.org/officeDocument/2006/relationships/hyperlink" Target="https://www.thermofisher.com/us/en/home/life-science/cloning/restriction-enzyme-digestion-and-ligation.html" TargetMode="External"/><Relationship Id="rId5" Type="http://schemas.openxmlformats.org/officeDocument/2006/relationships/hyperlink" Target="http://www.methodbook.net/dna/restrdi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2009.igem.org/wiki/images/1/1d/PKU_DNA_digestion_protocol.pdf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067A9D-603F-104A-8E83-404B7F2CF7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DNA Encryption: </a:t>
            </a:r>
            <a:r>
              <a:rPr lang="en-US" b="1" dirty="0" err="1"/>
              <a:t>Bioencryption</a:t>
            </a:r>
            <a:r>
              <a:rPr lang="en-US" b="1" dirty="0"/>
              <a:t> to Store Your Secrets in Living Organisms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DC2A73-6B28-2947-8637-70861C24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Dream Attack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4BBC8C8-9E8B-9543-9CB8-63ADDEFC9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066" y="1908433"/>
            <a:ext cx="6747867" cy="3292959"/>
          </a:xfrm>
        </p:spPr>
      </p:pic>
    </p:spTree>
    <p:extLst>
      <p:ext uri="{BB962C8B-B14F-4D97-AF65-F5344CB8AC3E}">
        <p14:creationId xmlns:p14="http://schemas.microsoft.com/office/powerpoint/2010/main" val="28640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E56817-FFB7-BE49-8F1F-C50A8E20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get them through?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D5FBAD5-6307-4B4B-B153-87071818A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5049" y="1690688"/>
            <a:ext cx="6638977" cy="4400252"/>
          </a:xfrm>
        </p:spPr>
      </p:pic>
    </p:spTree>
    <p:extLst>
      <p:ext uri="{BB962C8B-B14F-4D97-AF65-F5344CB8AC3E}">
        <p14:creationId xmlns:p14="http://schemas.microsoft.com/office/powerpoint/2010/main" val="37614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F0E98E-A827-1549-A186-45921624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Encryption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46D3661-F00C-F24E-BA8A-6BC09A368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538" y="1690688"/>
            <a:ext cx="7740924" cy="4351338"/>
          </a:xfrm>
        </p:spPr>
      </p:pic>
    </p:spTree>
    <p:extLst>
      <p:ext uri="{BB962C8B-B14F-4D97-AF65-F5344CB8AC3E}">
        <p14:creationId xmlns:p14="http://schemas.microsoft.com/office/powerpoint/2010/main" val="151437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C276E2-F6A0-A248-8D41-E36887E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</a:t>
            </a:r>
            <a:r>
              <a:rPr lang="en-US" dirty="0" err="1"/>
              <a:t>Stego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6D8148B-5E50-BF43-B889-1BAA358F9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360" y="1825625"/>
            <a:ext cx="6935280" cy="4351338"/>
          </a:xfrm>
        </p:spPr>
      </p:pic>
    </p:spTree>
    <p:extLst>
      <p:ext uri="{BB962C8B-B14F-4D97-AF65-F5344CB8AC3E}">
        <p14:creationId xmlns:p14="http://schemas.microsoft.com/office/powerpoint/2010/main" val="367483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BD1635-F3A3-2C4B-80FE-B48A4874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have been trying this on a research/experimental level for a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1DB76A-E073-0C4B-9DBB-059197ECD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http://www.csl.sri.com/users/gehani/papers/DIMACS-1999.DNACrypto.pdf</a:t>
            </a:r>
            <a:r>
              <a:rPr lang="en-US" dirty="0"/>
              <a:t> </a:t>
            </a:r>
            <a:r>
              <a:rPr lang="en-US" dirty="0" err="1"/>
              <a:t>Gehani</a:t>
            </a:r>
            <a:r>
              <a:rPr lang="en-US" dirty="0"/>
              <a:t> 1999 - good list of early experiments  / papers</a:t>
            </a:r>
          </a:p>
          <a:p>
            <a:r>
              <a:rPr lang="en-US" dirty="0"/>
              <a:t>https://</a:t>
            </a:r>
            <a:r>
              <a:rPr lang="en-US" dirty="0" err="1"/>
              <a:t>ieeexplore.ieee.org</a:t>
            </a:r>
            <a:r>
              <a:rPr lang="en-US" dirty="0"/>
              <a:t>/document/1205146/  </a:t>
            </a:r>
            <a:r>
              <a:rPr lang="en-US" dirty="0" err="1"/>
              <a:t>Jie</a:t>
            </a:r>
            <a:r>
              <a:rPr lang="en-US" dirty="0"/>
              <a:t> Chen 2003 “DNA Based Biomolecular Cryptography Design”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E59BAA-E875-9A42-ADCE-FB0E360D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not the first to try (</a:t>
            </a:r>
            <a:r>
              <a:rPr lang="en-US" dirty="0" err="1"/>
              <a:t>Gehani</a:t>
            </a:r>
            <a:r>
              <a:rPr lang="en-US" dirty="0"/>
              <a:t>, 1999)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52335E2-229E-474E-970E-4EE192273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3321844"/>
            <a:ext cx="8534400" cy="1358900"/>
          </a:xfrm>
        </p:spPr>
      </p:pic>
    </p:spTree>
    <p:extLst>
      <p:ext uri="{BB962C8B-B14F-4D97-AF65-F5344CB8AC3E}">
        <p14:creationId xmlns:p14="http://schemas.microsoft.com/office/powerpoint/2010/main" val="311194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D0798C-28D6-BB43-B4A8-14ADA1BE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FEDADD9-DFEA-3B42-BEAD-156ABB6A9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350" y="2382044"/>
            <a:ext cx="8369300" cy="3238500"/>
          </a:xfrm>
        </p:spPr>
      </p:pic>
    </p:spTree>
    <p:extLst>
      <p:ext uri="{BB962C8B-B14F-4D97-AF65-F5344CB8AC3E}">
        <p14:creationId xmlns:p14="http://schemas.microsoft.com/office/powerpoint/2010/main" val="9956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F0BE26-7657-FF40-9252-706B8F7F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Chips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67E3ED2-E50D-5C4F-AC12-EB4DCE5A8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0" y="1848644"/>
            <a:ext cx="8953500" cy="4305300"/>
          </a:xfrm>
        </p:spPr>
      </p:pic>
    </p:spTree>
    <p:extLst>
      <p:ext uri="{BB962C8B-B14F-4D97-AF65-F5344CB8AC3E}">
        <p14:creationId xmlns:p14="http://schemas.microsoft.com/office/powerpoint/2010/main" val="42910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2BCFE4-D739-E74F-B686-7F4F09D5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Stego</a:t>
            </a:r>
            <a:r>
              <a:rPr lang="en-US" dirty="0"/>
              <a:t> was proposed back in 1999 at least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AF4E8F8-BF99-D04A-B252-DD9C48549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750" y="3118644"/>
            <a:ext cx="8318500" cy="1765300"/>
          </a:xfrm>
        </p:spPr>
      </p:pic>
    </p:spTree>
    <p:extLst>
      <p:ext uri="{BB962C8B-B14F-4D97-AF65-F5344CB8AC3E}">
        <p14:creationId xmlns:p14="http://schemas.microsoft.com/office/powerpoint/2010/main" val="38954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1CC57E-0D5A-B24C-9222-AB6BA02E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2003, </a:t>
            </a:r>
            <a:r>
              <a:rPr lang="en-US" dirty="0" err="1"/>
              <a:t>Jie</a:t>
            </a:r>
            <a:r>
              <a:rPr lang="en-US" dirty="0"/>
              <a:t> Chen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C07234D-AE3E-4043-9667-5A1C160BA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301" y="1825625"/>
            <a:ext cx="3341397" cy="4351338"/>
          </a:xfrm>
        </p:spPr>
      </p:pic>
    </p:spTree>
    <p:extLst>
      <p:ext uri="{BB962C8B-B14F-4D97-AF65-F5344CB8AC3E}">
        <p14:creationId xmlns:p14="http://schemas.microsoft.com/office/powerpoint/2010/main" val="315667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CD8FB7-CD6C-BC48-92DF-2A485184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D4341A-1BF3-5141-852D-4D04A1EDF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@JohnDunlap2</a:t>
            </a:r>
          </a:p>
          <a:p>
            <a:r>
              <a:rPr lang="en-US" dirty="0"/>
              <a:t>Security Researcher </a:t>
            </a:r>
          </a:p>
          <a:p>
            <a:r>
              <a:rPr lang="en-US" dirty="0"/>
              <a:t>Reverse Engineer </a:t>
            </a:r>
          </a:p>
          <a:p>
            <a:r>
              <a:rPr lang="en-US" dirty="0"/>
              <a:t>Avid collector of bad software</a:t>
            </a:r>
          </a:p>
          <a:p>
            <a:r>
              <a:rPr lang="en-US" dirty="0"/>
              <a:t>Work for </a:t>
            </a:r>
            <a:r>
              <a:rPr lang="en-US" dirty="0" err="1"/>
              <a:t>GDSSecurity</a:t>
            </a:r>
            <a:r>
              <a:rPr lang="en-US" dirty="0"/>
              <a:t> doing code review / RE / Research / </a:t>
            </a:r>
            <a:r>
              <a:rPr lang="en-US" dirty="0" err="1"/>
              <a:t>pentesting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56174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A77AE7-394C-7A46-A5D3-667F08E0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Chip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A037723F-3DFD-9B48-9D61-01C769BCE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496" y="707870"/>
            <a:ext cx="3834410" cy="5751615"/>
          </a:xfrm>
        </p:spPr>
      </p:pic>
    </p:spTree>
    <p:extLst>
      <p:ext uri="{BB962C8B-B14F-4D97-AF65-F5344CB8AC3E}">
        <p14:creationId xmlns:p14="http://schemas.microsoft.com/office/powerpoint/2010/main" val="20238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7D6A1E-52FB-1941-91DB-C72E9FF9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 crypto papers but not many reports of experiments…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AD89F53-B43C-474C-ACB5-CF6BF1321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7018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E3EAB8-1268-D44B-A73C-0CCD55DE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Idea: Do it small. Do it simple.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91DC31-667D-FD43-A41A-361CE699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have the lab, the funding, the team of grad students for microarrays </a:t>
            </a:r>
          </a:p>
          <a:p>
            <a:r>
              <a:rPr lang="en-US" dirty="0"/>
              <a:t>I’m going to cook some cryptography up in an </a:t>
            </a:r>
            <a:r>
              <a:rPr lang="en-US" dirty="0" err="1"/>
              <a:t>E.Coli</a:t>
            </a:r>
            <a:r>
              <a:rPr lang="en-US" dirty="0"/>
              <a:t> culture in a way that’s replicable on a </a:t>
            </a:r>
            <a:r>
              <a:rPr lang="en-US" dirty="0" err="1"/>
              <a:t>DIYish</a:t>
            </a:r>
            <a:r>
              <a:rPr lang="en-US" dirty="0"/>
              <a:t> scale </a:t>
            </a:r>
          </a:p>
          <a:p>
            <a:r>
              <a:rPr lang="en-US" dirty="0"/>
              <a:t>Edit a plasmid via restriction enzyme digestion. </a:t>
            </a:r>
          </a:p>
          <a:p>
            <a:r>
              <a:rPr lang="en-US" dirty="0"/>
              <a:t>Sequence the culture and see if I can get the plain text back out. </a:t>
            </a:r>
          </a:p>
          <a:p>
            <a:r>
              <a:rPr lang="en-US" dirty="0"/>
              <a:t>Giggle madly? </a:t>
            </a:r>
          </a:p>
        </p:txBody>
      </p:sp>
    </p:spTree>
    <p:extLst>
      <p:ext uri="{BB962C8B-B14F-4D97-AF65-F5344CB8AC3E}">
        <p14:creationId xmlns:p14="http://schemas.microsoft.com/office/powerpoint/2010/main" val="22172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A9C30D-F594-1342-AEB3-B14EA8DF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Oligos?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DE9F081-CFA1-EB46-934B-457C80127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6503"/>
            <a:ext cx="10515600" cy="1297031"/>
          </a:xfrm>
        </p:spPr>
      </p:pic>
    </p:spTree>
    <p:extLst>
      <p:ext uri="{BB962C8B-B14F-4D97-AF65-F5344CB8AC3E}">
        <p14:creationId xmlns:p14="http://schemas.microsoft.com/office/powerpoint/2010/main" val="13032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7519BF-4879-E344-8A72-2519AB20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Biosyn</a:t>
            </a:r>
            <a:r>
              <a:rPr lang="en-US" dirty="0"/>
              <a:t> has a FAQ on this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55A10AB-3EE6-824F-B916-FE6930B1A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477294"/>
            <a:ext cx="9512300" cy="3048000"/>
          </a:xfrm>
        </p:spPr>
      </p:pic>
    </p:spTree>
    <p:extLst>
      <p:ext uri="{BB962C8B-B14F-4D97-AF65-F5344CB8AC3E}">
        <p14:creationId xmlns:p14="http://schemas.microsoft.com/office/powerpoint/2010/main" val="13984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8151A9-6C53-EB41-A70B-8BD545A4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Plasmid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B8A7EAE-E812-864C-80EA-02100F028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747" y="2293995"/>
            <a:ext cx="9288505" cy="2325507"/>
          </a:xfrm>
        </p:spPr>
      </p:pic>
    </p:spTree>
    <p:extLst>
      <p:ext uri="{BB962C8B-B14F-4D97-AF65-F5344CB8AC3E}">
        <p14:creationId xmlns:p14="http://schemas.microsoft.com/office/powerpoint/2010/main" val="191781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707924-C26A-1D41-AAE4-AF6894B6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DNA Donut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F638B65-EACB-394D-B446-58CF8F164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850" y="1297595"/>
            <a:ext cx="5534850" cy="5282446"/>
          </a:xfrm>
        </p:spPr>
      </p:pic>
    </p:spTree>
    <p:extLst>
      <p:ext uri="{BB962C8B-B14F-4D97-AF65-F5344CB8AC3E}">
        <p14:creationId xmlns:p14="http://schemas.microsoft.com/office/powerpoint/2010/main" val="28922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F93F6C-D2CC-9847-9C28-B78C42E0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Plasmid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A187F0B-A773-594D-A1D1-50C049F5C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377" y="1825625"/>
            <a:ext cx="6677245" cy="4351338"/>
          </a:xfrm>
        </p:spPr>
      </p:pic>
    </p:spTree>
    <p:extLst>
      <p:ext uri="{BB962C8B-B14F-4D97-AF65-F5344CB8AC3E}">
        <p14:creationId xmlns:p14="http://schemas.microsoft.com/office/powerpoint/2010/main" val="38446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AF7CD2-34E7-C64C-9841-2F71279B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 sharing plasmids via conjugation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4F3FDE93-B02A-4D47-A09E-33D4FC867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83" y="1817223"/>
            <a:ext cx="7477389" cy="4215441"/>
          </a:xfrm>
        </p:spPr>
      </p:pic>
    </p:spTree>
    <p:extLst>
      <p:ext uri="{BB962C8B-B14F-4D97-AF65-F5344CB8AC3E}">
        <p14:creationId xmlns:p14="http://schemas.microsoft.com/office/powerpoint/2010/main" val="12110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151124-E367-464C-B134-B4DAEB80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Pick an Amenable Model Organism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79BBD2F-608A-704F-AB49-00911E209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826" y="1825625"/>
            <a:ext cx="6522348" cy="4351338"/>
          </a:xfrm>
        </p:spPr>
      </p:pic>
    </p:spTree>
    <p:extLst>
      <p:ext uri="{BB962C8B-B14F-4D97-AF65-F5344CB8AC3E}">
        <p14:creationId xmlns:p14="http://schemas.microsoft.com/office/powerpoint/2010/main" val="37244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4A2E67-1518-F84C-B483-975DBF6B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26451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be clear</a:t>
            </a:r>
          </a:p>
        </p:txBody>
      </p:sp>
    </p:spTree>
    <p:extLst>
      <p:ext uri="{BB962C8B-B14F-4D97-AF65-F5344CB8AC3E}">
        <p14:creationId xmlns:p14="http://schemas.microsoft.com/office/powerpoint/2010/main" val="293117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72646D-BEEA-7740-A357-2EAE3D75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Pick an amenable encryption strategy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83129A-57EF-4747-A823-D380CA17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include: Small size, low complexity, high integrity, low cost 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Something I can do in a community lab </a:t>
            </a:r>
          </a:p>
        </p:txBody>
      </p:sp>
    </p:spTree>
    <p:extLst>
      <p:ext uri="{BB962C8B-B14F-4D97-AF65-F5344CB8AC3E}">
        <p14:creationId xmlns:p14="http://schemas.microsoft.com/office/powerpoint/2010/main" val="23387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79B631-5C40-FA4D-BF3B-D8ABD6BE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of Affordable Synthesis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414192-7E06-F941-95EE-922474DD6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– anything above about 60 nucleotides gets much more expensive and complex </a:t>
            </a:r>
          </a:p>
          <a:p>
            <a:r>
              <a:rPr lang="en-US" dirty="0"/>
              <a:t>No repeating patterns </a:t>
            </a:r>
          </a:p>
          <a:p>
            <a:r>
              <a:rPr lang="en-US" dirty="0"/>
              <a:t>No self compliments / palindromes </a:t>
            </a:r>
          </a:p>
        </p:txBody>
      </p:sp>
    </p:spTree>
    <p:extLst>
      <p:ext uri="{BB962C8B-B14F-4D97-AF65-F5344CB8AC3E}">
        <p14:creationId xmlns:p14="http://schemas.microsoft.com/office/powerpoint/2010/main" val="425981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577E9-28AB-964D-8982-4E92299C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That Wont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599A2E-30C0-B74D-9BE1-5D4F34D83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AES/DES – too big </a:t>
            </a:r>
          </a:p>
          <a:p>
            <a:r>
              <a:rPr lang="en-US" dirty="0"/>
              <a:t>Any kind of public key crypto – I don’t want to synthesize a bunch of oligos to implement key sharing. Also too long.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8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E310D6-ABBA-E54E-BD52-418EDAFC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cryptographers are coming up with a way to do those though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09DA96-2E6B-F34B-9350-AACADCB6D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are coming up with some novel methods of hiding keys in DNA </a:t>
            </a:r>
          </a:p>
          <a:p>
            <a:r>
              <a:rPr lang="en-US" dirty="0"/>
              <a:t>Attempts at all modern forms of cryptography, at least on the theoretical level have been proposed. </a:t>
            </a:r>
          </a:p>
          <a:p>
            <a:r>
              <a:rPr lang="en-US" dirty="0"/>
              <a:t>I haven’t seen anyone document doing it in a lab </a:t>
            </a:r>
          </a:p>
        </p:txBody>
      </p:sp>
    </p:spTree>
    <p:extLst>
      <p:ext uri="{BB962C8B-B14F-4D97-AF65-F5344CB8AC3E}">
        <p14:creationId xmlns:p14="http://schemas.microsoft.com/office/powerpoint/2010/main" val="20760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1630BD-4885-7C44-9A75-F4F4F3A9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Time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BBF318-17A7-BA4E-9607-475A4D603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small </a:t>
            </a:r>
          </a:p>
          <a:p>
            <a:r>
              <a:rPr lang="en-US" dirty="0"/>
              <a:t>It can be perfect</a:t>
            </a:r>
          </a:p>
          <a:p>
            <a:r>
              <a:rPr lang="en-US" dirty="0"/>
              <a:t>I don’t want to implement the key sharing in the DNA due to complexity and expense. We will assume the conspirators have little </a:t>
            </a:r>
            <a:r>
              <a:rPr lang="en-US" dirty="0" err="1"/>
              <a:t>padbooks</a:t>
            </a:r>
            <a:r>
              <a:rPr lang="en-US" dirty="0"/>
              <a:t> like back in the day. </a:t>
            </a:r>
          </a:p>
          <a:p>
            <a:r>
              <a:rPr lang="en-US" dirty="0"/>
              <a:t>The sheer data density of DNA gives an attractive level of obscurity even if we know that we shouldn’t rely on that. </a:t>
            </a:r>
          </a:p>
        </p:txBody>
      </p:sp>
    </p:spTree>
    <p:extLst>
      <p:ext uri="{BB962C8B-B14F-4D97-AF65-F5344CB8AC3E}">
        <p14:creationId xmlns:p14="http://schemas.microsoft.com/office/powerpoint/2010/main" val="2349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1E1281-8A4B-0A46-9397-DE60744B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Design Message Encoding 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A299C71-02A7-D64A-BA9A-966DFD70E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434" y="1690688"/>
            <a:ext cx="4845132" cy="4540581"/>
          </a:xfrm>
        </p:spPr>
      </p:pic>
    </p:spTree>
    <p:extLst>
      <p:ext uri="{BB962C8B-B14F-4D97-AF65-F5344CB8AC3E}">
        <p14:creationId xmlns:p14="http://schemas.microsoft.com/office/powerpoint/2010/main" val="170005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D6B380-745F-464E-B9A7-7C2C4AF0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DE9BFE-55E2-DA47-821F-CC10B01CC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convert ascii strings into ACGT</a:t>
            </a:r>
          </a:p>
          <a:p>
            <a:r>
              <a:rPr lang="en-US" dirty="0"/>
              <a:t>How we do this will determine the density of data we can encode</a:t>
            </a:r>
          </a:p>
        </p:txBody>
      </p:sp>
    </p:spTree>
    <p:extLst>
      <p:ext uri="{BB962C8B-B14F-4D97-AF65-F5344CB8AC3E}">
        <p14:creationId xmlns:p14="http://schemas.microsoft.com/office/powerpoint/2010/main" val="16682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A08D87-6E62-A340-8D42-6083F8C7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4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590C4AD4-E51D-464C-9711-83BB38CE90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710533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="" xmlns:a16="http://schemas.microsoft.com/office/drawing/2014/main" val="3753341752"/>
                    </a:ext>
                  </a:extLst>
                </a:gridCol>
                <a:gridCol w="5257800">
                  <a:extLst>
                    <a:ext uri="{9D8B030D-6E8A-4147-A177-3AD203B41FA5}">
                      <a16:colId xmlns="" xmlns:a16="http://schemas.microsoft.com/office/drawing/2014/main" val="776441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311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Adenine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0362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Cytosine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9988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Guanine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811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Thymine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30222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25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1EF88F-966D-114C-BDFC-2351AA90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I had no idea people called b4 integers </a:t>
            </a:r>
            <a:r>
              <a:rPr lang="en-US" dirty="0" err="1"/>
              <a:t>quats</a:t>
            </a:r>
            <a:r>
              <a:rPr lang="en-US" dirty="0"/>
              <a:t>. This is amusing to me.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3DEC12C-E8C5-6441-A257-490C91EF7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900" y="2133074"/>
            <a:ext cx="9728200" cy="482600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3C551EB-8E42-CC4F-8F4B-18C350A6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2959100"/>
            <a:ext cx="5689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0C87A5-85E6-5E41-B5F5-36AE53CD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Width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0F6DC1-AE7C-0C40-8B4D-A8ACC5B88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how big our bytes are we can encode different quantities of information </a:t>
            </a:r>
          </a:p>
          <a:p>
            <a:r>
              <a:rPr lang="en-US" dirty="0"/>
              <a:t>I prefer a four </a:t>
            </a:r>
            <a:r>
              <a:rPr lang="en-US" i="1" dirty="0" err="1"/>
              <a:t>quat</a:t>
            </a:r>
            <a:r>
              <a:rPr lang="en-US" dirty="0"/>
              <a:t> bytes (</a:t>
            </a:r>
            <a:r>
              <a:rPr lang="en-US" dirty="0" err="1"/>
              <a:t>qytes</a:t>
            </a:r>
            <a:r>
              <a:rPr lang="en-US" dirty="0"/>
              <a:t>? Crumb? </a:t>
            </a:r>
            <a:r>
              <a:rPr lang="en-US" dirty="0" err="1"/>
              <a:t>Quites</a:t>
            </a:r>
            <a:r>
              <a:rPr lang="en-US" dirty="0"/>
              <a:t>?)  </a:t>
            </a:r>
          </a:p>
          <a:p>
            <a:r>
              <a:rPr lang="en-US" dirty="0"/>
              <a:t>4 </a:t>
            </a:r>
            <a:r>
              <a:rPr lang="en-US" dirty="0" err="1"/>
              <a:t>quat</a:t>
            </a:r>
            <a:r>
              <a:rPr lang="en-US" dirty="0"/>
              <a:t> bytes can represent the entire ascii table </a:t>
            </a:r>
          </a:p>
        </p:txBody>
      </p:sp>
    </p:spTree>
    <p:extLst>
      <p:ext uri="{BB962C8B-B14F-4D97-AF65-F5344CB8AC3E}">
        <p14:creationId xmlns:p14="http://schemas.microsoft.com/office/powerpoint/2010/main" val="210886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D6B762-809B-B44B-8A3F-6C8100A9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A967B4-9EEB-AE40-948A-C0E53EA67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Hacker in the traditional sense </a:t>
            </a:r>
          </a:p>
          <a:p>
            <a:r>
              <a:rPr lang="en-US" dirty="0"/>
              <a:t>Researcher of hacker history (watch my hope </a:t>
            </a:r>
            <a:r>
              <a:rPr lang="en-US" dirty="0" err="1"/>
              <a:t>conf</a:t>
            </a:r>
            <a:r>
              <a:rPr lang="en-US" dirty="0"/>
              <a:t> talk when it comes out!) </a:t>
            </a:r>
          </a:p>
          <a:p>
            <a:r>
              <a:rPr lang="en-US" dirty="0"/>
              <a:t>Programmer </a:t>
            </a:r>
          </a:p>
          <a:p>
            <a:r>
              <a:rPr lang="en-US" dirty="0"/>
              <a:t>Curious </a:t>
            </a:r>
          </a:p>
          <a:p>
            <a:r>
              <a:rPr lang="en-US" dirty="0"/>
              <a:t>Stubborn </a:t>
            </a:r>
          </a:p>
          <a:p>
            <a:r>
              <a:rPr lang="en-US" dirty="0"/>
              <a:t>Perhaps Foolhardy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72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5802FB-0407-9C46-A26B-0C255CC5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C2A18D99-8518-3447-BB42-9007676B1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503564"/>
              </p:ext>
            </p:extLst>
          </p:nvPr>
        </p:nvGraphicFramePr>
        <p:xfrm>
          <a:off x="838200" y="1825625"/>
          <a:ext cx="1051560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="" xmlns:a16="http://schemas.microsoft.com/office/drawing/2014/main" val="3788085667"/>
                    </a:ext>
                  </a:extLst>
                </a:gridCol>
                <a:gridCol w="1876796">
                  <a:extLst>
                    <a:ext uri="{9D8B030D-6E8A-4147-A177-3AD203B41FA5}">
                      <a16:colId xmlns="" xmlns:a16="http://schemas.microsoft.com/office/drawing/2014/main" val="4057986972"/>
                    </a:ext>
                  </a:extLst>
                </a:gridCol>
                <a:gridCol w="3381004">
                  <a:extLst>
                    <a:ext uri="{9D8B030D-6E8A-4147-A177-3AD203B41FA5}">
                      <a16:colId xmlns="" xmlns:a16="http://schemas.microsoft.com/office/drawing/2014/main" val="3951371840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3527650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Byte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</a:t>
                      </a:r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Message Size for 32 </a:t>
                      </a:r>
                      <a:r>
                        <a:rPr lang="en-US" dirty="0" err="1"/>
                        <a:t>bp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can represent…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1194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Ints</a:t>
                      </a:r>
                      <a:r>
                        <a:rPr lang="en-US" dirty="0"/>
                        <a:t>, full ascii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5953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 alphabets with some wiggle room for other 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463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Viable subset of English letters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74573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2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508EDA-A68F-C04E-9C5E-466E5C8E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Design a primer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42D41F-8DE4-214B-9113-53844ECAC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do PCR so the rest of the oligo will help with the primer</a:t>
            </a:r>
          </a:p>
          <a:p>
            <a:r>
              <a:rPr lang="en-US" dirty="0"/>
              <a:t>20 </a:t>
            </a:r>
            <a:r>
              <a:rPr lang="en-US" dirty="0" err="1"/>
              <a:t>nt</a:t>
            </a:r>
            <a:r>
              <a:rPr lang="en-US" dirty="0"/>
              <a:t> primer binding site (random)</a:t>
            </a:r>
          </a:p>
          <a:p>
            <a:r>
              <a:rPr lang="en-US" dirty="0"/>
              <a:t>20 </a:t>
            </a:r>
            <a:r>
              <a:rPr lang="en-US" dirty="0" err="1"/>
              <a:t>nt</a:t>
            </a:r>
            <a:r>
              <a:rPr lang="en-US" dirty="0"/>
              <a:t> reverse primer (compliment)</a:t>
            </a:r>
          </a:p>
          <a:p>
            <a:r>
              <a:rPr lang="en-US" dirty="0"/>
              <a:t>Primer Binding site -&gt; payload -&gt; reverse primer </a:t>
            </a:r>
          </a:p>
          <a:p>
            <a:r>
              <a:rPr lang="en-US" dirty="0"/>
              <a:t>The lab I contacted me assured this would work with their in house plasmid and universal primer. </a:t>
            </a:r>
          </a:p>
          <a:p>
            <a:r>
              <a:rPr lang="en-US" dirty="0"/>
              <a:t>They also gave me a lot of help and advice. They are very nice people.</a:t>
            </a:r>
          </a:p>
          <a:p>
            <a:r>
              <a:rPr lang="en-US" dirty="0"/>
              <a:t>Literally taught me all of this stuff.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6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7D8A8F-B5A8-114F-BF01-D07D544C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IDT has a good explanation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EF5CD67-FD47-9548-A595-7CA7D519C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600" y="3010694"/>
            <a:ext cx="8432800" cy="1981200"/>
          </a:xfrm>
        </p:spPr>
      </p:pic>
    </p:spTree>
    <p:extLst>
      <p:ext uri="{BB962C8B-B14F-4D97-AF65-F5344CB8AC3E}">
        <p14:creationId xmlns:p14="http://schemas.microsoft.com/office/powerpoint/2010/main" val="6892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F92C7B-5D19-DA49-A9AD-CADDC45C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Sequences (Bioinformatics wiki)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A3316C0-A2B8-8B45-B03A-D9F4C5DAB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2523"/>
            <a:ext cx="10515600" cy="3317541"/>
          </a:xfrm>
        </p:spPr>
      </p:pic>
    </p:spTree>
    <p:extLst>
      <p:ext uri="{BB962C8B-B14F-4D97-AF65-F5344CB8AC3E}">
        <p14:creationId xmlns:p14="http://schemas.microsoft.com/office/powerpoint/2010/main" val="14517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3536D7-6AA5-EC48-AD66-6A21495D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Compliments are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721F9F-DA68-664A-A86A-23A00A17E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sequencing techniques will generate significant errors when you do this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4E5C2F-78C6-F44F-AA72-FA9A97E5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Biosoft</a:t>
            </a:r>
            <a:r>
              <a:rPr lang="en-US" dirty="0"/>
              <a:t> explains this better than I do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07BDE32-AC31-B741-B13C-DFA975178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7307"/>
            <a:ext cx="10515600" cy="3807974"/>
          </a:xfrm>
        </p:spPr>
      </p:pic>
    </p:spTree>
    <p:extLst>
      <p:ext uri="{BB962C8B-B14F-4D97-AF65-F5344CB8AC3E}">
        <p14:creationId xmlns:p14="http://schemas.microsoft.com/office/powerpoint/2010/main" val="36024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BC75CF-0C22-6240-8613-656AB8BE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5AF4658-0E9F-5345-BB27-E30DAC3A2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44384"/>
            <a:ext cx="10515600" cy="2913819"/>
          </a:xfrm>
        </p:spPr>
      </p:pic>
    </p:spTree>
    <p:extLst>
      <p:ext uri="{BB962C8B-B14F-4D97-AF65-F5344CB8AC3E}">
        <p14:creationId xmlns:p14="http://schemas.microsoft.com/office/powerpoint/2010/main" val="33075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EAE107-1F78-DB4E-9E12-500D0932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FE7BD26-A07A-DE4F-8D08-4BFE17FD5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7835"/>
            <a:ext cx="10515600" cy="3986917"/>
          </a:xfrm>
        </p:spPr>
      </p:pic>
    </p:spTree>
    <p:extLst>
      <p:ext uri="{BB962C8B-B14F-4D97-AF65-F5344CB8AC3E}">
        <p14:creationId xmlns:p14="http://schemas.microsoft.com/office/powerpoint/2010/main" val="12051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0EB20F-E3F7-084C-BAD0-8E642015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BLAST finds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53F9691-263C-064A-8945-45BD84F1F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579" y="1825625"/>
            <a:ext cx="7614841" cy="4351338"/>
          </a:xfrm>
        </p:spPr>
      </p:pic>
    </p:spTree>
    <p:extLst>
      <p:ext uri="{BB962C8B-B14F-4D97-AF65-F5344CB8AC3E}">
        <p14:creationId xmlns:p14="http://schemas.microsoft.com/office/powerpoint/2010/main" val="8623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8A842D-BCC6-E745-8663-2F73E0F0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programmer so I automated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B5DAD0-5247-5C4D-BB0E-75A64B448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Converts ASCII into one time pad </a:t>
            </a:r>
          </a:p>
          <a:p>
            <a:r>
              <a:rPr lang="en-US" dirty="0"/>
              <a:t>Fill in any blanks </a:t>
            </a:r>
          </a:p>
          <a:p>
            <a:r>
              <a:rPr lang="en-US" dirty="0"/>
              <a:t>Base 4 it </a:t>
            </a:r>
          </a:p>
          <a:p>
            <a:r>
              <a:rPr lang="en-US" dirty="0"/>
              <a:t>Add the one time pad </a:t>
            </a:r>
          </a:p>
          <a:p>
            <a:r>
              <a:rPr lang="en-US" dirty="0"/>
              <a:t>Configurable byte size </a:t>
            </a:r>
          </a:p>
          <a:p>
            <a:r>
              <a:rPr lang="en-US" dirty="0"/>
              <a:t>Decrypts as well </a:t>
            </a:r>
          </a:p>
        </p:txBody>
      </p:sp>
    </p:spTree>
    <p:extLst>
      <p:ext uri="{BB962C8B-B14F-4D97-AF65-F5344CB8AC3E}">
        <p14:creationId xmlns:p14="http://schemas.microsoft.com/office/powerpoint/2010/main" val="226429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98FEC3-2C3A-A549-BB20-19150109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am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1E761A-2648-5B45-B401-18259868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biologist </a:t>
            </a:r>
          </a:p>
          <a:p>
            <a:r>
              <a:rPr lang="en-US" dirty="0"/>
              <a:t>A geneticist </a:t>
            </a:r>
          </a:p>
          <a:p>
            <a:r>
              <a:rPr lang="en-US" dirty="0"/>
              <a:t>A lab professional </a:t>
            </a:r>
          </a:p>
          <a:p>
            <a:r>
              <a:rPr lang="en-US" dirty="0"/>
              <a:t>A cryptographer </a:t>
            </a:r>
          </a:p>
          <a:p>
            <a:r>
              <a:rPr lang="en-US" dirty="0"/>
              <a:t>Dissuaded from synthesizing DNA of my own design by any of the above facts. </a:t>
            </a:r>
          </a:p>
        </p:txBody>
      </p:sp>
    </p:spTree>
    <p:extLst>
      <p:ext uri="{BB962C8B-B14F-4D97-AF65-F5344CB8AC3E}">
        <p14:creationId xmlns:p14="http://schemas.microsoft.com/office/powerpoint/2010/main" val="40483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BA435F-D533-4848-8670-337968A3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grab my script on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E5CF5C-D4F6-AA49-A4D6-9255ABFF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MrSynAckSter</a:t>
            </a:r>
            <a:r>
              <a:rPr lang="en-US" dirty="0"/>
              <a:t>/</a:t>
            </a:r>
            <a:r>
              <a:rPr lang="en-US" dirty="0" err="1"/>
              <a:t>CryptoPlasmid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1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89BE10-602E-474C-B396-E99D6A05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</a:t>
            </a:r>
            <a:r>
              <a:rPr lang="en-US" dirty="0" err="1"/>
              <a:t>PoC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BD743F-68F1-CA41-A14F-0FD75CA02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convert some 1337 $p34k into DNA, because that amuses me. </a:t>
            </a:r>
          </a:p>
          <a:p>
            <a:r>
              <a:rPr lang="en-US" dirty="0"/>
              <a:t>A commercial synthesis company actually already made this 1337 infected DNA. There were no complaints over my s1ck w4r3z </a:t>
            </a:r>
          </a:p>
          <a:p>
            <a:r>
              <a:rPr lang="en-US" dirty="0"/>
              <a:t>The tool doesn’t do some of the more robust structural checks on the DNA (self compliment, temperature, </a:t>
            </a:r>
            <a:r>
              <a:rPr lang="en-US" dirty="0" err="1"/>
              <a:t>etc</a:t>
            </a:r>
            <a:r>
              <a:rPr lang="en-US" dirty="0"/>
              <a:t>…) – if people are interested I may implement some of that. </a:t>
            </a:r>
          </a:p>
        </p:txBody>
      </p:sp>
    </p:spTree>
    <p:extLst>
      <p:ext uri="{BB962C8B-B14F-4D97-AF65-F5344CB8AC3E}">
        <p14:creationId xmlns:p14="http://schemas.microsoft.com/office/powerpoint/2010/main" val="20195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3F5193-51A9-7B49-AD90-1CB5FD7E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7CFDB0-98D6-744E-8A56-9DC061F7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time pad. </a:t>
            </a:r>
          </a:p>
          <a:p>
            <a:r>
              <a:rPr lang="en-US" dirty="0"/>
              <a:t>Same size as message. </a:t>
            </a:r>
          </a:p>
          <a:p>
            <a:r>
              <a:rPr lang="en-US" dirty="0"/>
              <a:t>User Specified. </a:t>
            </a:r>
          </a:p>
          <a:p>
            <a:r>
              <a:rPr lang="en-US" dirty="0"/>
              <a:t>You’ll have plenty of time between ordering oligos to figure out the next key. </a:t>
            </a:r>
          </a:p>
        </p:txBody>
      </p:sp>
    </p:spTree>
    <p:extLst>
      <p:ext uri="{BB962C8B-B14F-4D97-AF65-F5344CB8AC3E}">
        <p14:creationId xmlns:p14="http://schemas.microsoft.com/office/powerpoint/2010/main" val="42187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819EBF-0731-C842-8533-A786CA35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Params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6BF387-7FB9-B24B-AF13-AC31C9B7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Plaintext: 1337f347 - because we accomplished something cool. </a:t>
            </a:r>
          </a:p>
          <a:p>
            <a:r>
              <a:rPr lang="en-US" dirty="0"/>
              <a:t>Key: </a:t>
            </a:r>
            <a:r>
              <a:rPr lang="en-US" dirty="0" err="1"/>
              <a:t>cryptkid</a:t>
            </a:r>
            <a:r>
              <a:rPr lang="en-US" dirty="0"/>
              <a:t> – because we are using a script to become a genetic engineering script kiddy </a:t>
            </a:r>
          </a:p>
        </p:txBody>
      </p:sp>
    </p:spTree>
    <p:extLst>
      <p:ext uri="{BB962C8B-B14F-4D97-AF65-F5344CB8AC3E}">
        <p14:creationId xmlns:p14="http://schemas.microsoft.com/office/powerpoint/2010/main" val="25711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64AEB2-0C92-CD47-97F7-3DD803F2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/ </a:t>
            </a:r>
            <a:r>
              <a:rPr lang="en-US" dirty="0" err="1"/>
              <a:t>Args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B74F83E-614E-6041-A150-24DC8755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9738"/>
            <a:ext cx="10515600" cy="3623111"/>
          </a:xfrm>
        </p:spPr>
      </p:pic>
    </p:spTree>
    <p:extLst>
      <p:ext uri="{BB962C8B-B14F-4D97-AF65-F5344CB8AC3E}">
        <p14:creationId xmlns:p14="http://schemas.microsoft.com/office/powerpoint/2010/main" val="2849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AF358C-7C1C-1B48-B07E-97C95571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DC2E187-1CA6-D045-9C2E-DBE40DB22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63637"/>
            <a:ext cx="10515600" cy="675313"/>
          </a:xfrm>
        </p:spPr>
      </p:pic>
    </p:spTree>
    <p:extLst>
      <p:ext uri="{BB962C8B-B14F-4D97-AF65-F5344CB8AC3E}">
        <p14:creationId xmlns:p14="http://schemas.microsoft.com/office/powerpoint/2010/main" val="288809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0FD872-7D47-CE40-9A52-AA3E08E6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8A8267A-34D7-4843-8D5B-F79B0954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327" y="2685881"/>
            <a:ext cx="10515600" cy="825777"/>
          </a:xfrm>
        </p:spPr>
      </p:pic>
    </p:spTree>
    <p:extLst>
      <p:ext uri="{BB962C8B-B14F-4D97-AF65-F5344CB8AC3E}">
        <p14:creationId xmlns:p14="http://schemas.microsoft.com/office/powerpoint/2010/main" val="41544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D2DA00-CB18-714F-8064-EA61F3D5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Ordering DNA for Synthesis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CEB08BD-6BD3-B748-8BC5-9A1F5BC01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800" y="2267744"/>
            <a:ext cx="4978400" cy="3467100"/>
          </a:xfrm>
        </p:spPr>
      </p:pic>
    </p:spTree>
    <p:extLst>
      <p:ext uri="{BB962C8B-B14F-4D97-AF65-F5344CB8AC3E}">
        <p14:creationId xmlns:p14="http://schemas.microsoft.com/office/powerpoint/2010/main" val="4070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25DE0E-29CF-3744-A332-02322CAC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can’t actually just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73E9AE-93F2-454F-8055-A3B4A0A47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Synthesis providers typically only sell to labs </a:t>
            </a:r>
          </a:p>
          <a:p>
            <a:r>
              <a:rPr lang="en-US" dirty="0"/>
              <a:t>You will have to develop a relationship with a lab in good standing with a synthesis provider in order to buy the DNA </a:t>
            </a:r>
          </a:p>
          <a:p>
            <a:r>
              <a:rPr lang="en-US" dirty="0"/>
              <a:t>The scientific industry is actually very responsible when it comes to checking up on sketchy people trying to order DNA / Lab equipment / chemicals </a:t>
            </a:r>
          </a:p>
          <a:p>
            <a:r>
              <a:rPr lang="en-US" dirty="0"/>
              <a:t>On a positive note the ordering forms often have nifty validation suites to help make sure your DNA is viable </a:t>
            </a:r>
          </a:p>
        </p:txBody>
      </p:sp>
    </p:spTree>
    <p:extLst>
      <p:ext uri="{BB962C8B-B14F-4D97-AF65-F5344CB8AC3E}">
        <p14:creationId xmlns:p14="http://schemas.microsoft.com/office/powerpoint/2010/main" val="903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5F7514-72AC-F64D-A151-416E105C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would be pretty tough to do the synthesis on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02F7C8-9F1F-D342-A095-1F42EF88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hear the chemicals are pretty nasty and it’s not easy. </a:t>
            </a:r>
          </a:p>
          <a:p>
            <a:r>
              <a:rPr lang="en-US" dirty="0"/>
              <a:t>Commercial synthesis is cheap enough that it’s not worth the trouble/danger/expense/equipment </a:t>
            </a:r>
          </a:p>
          <a:p>
            <a:r>
              <a:rPr lang="en-US" dirty="0"/>
              <a:t>Wasn’t really an option for me. </a:t>
            </a:r>
          </a:p>
        </p:txBody>
      </p:sp>
    </p:spTree>
    <p:extLst>
      <p:ext uri="{BB962C8B-B14F-4D97-AF65-F5344CB8AC3E}">
        <p14:creationId xmlns:p14="http://schemas.microsoft.com/office/powerpoint/2010/main" val="247278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9B6984-1E6C-2A46-9B51-BDEC57D9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Impetus for This Talk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03DD615-3410-FC43-A41C-B75D835E7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862" y="1481240"/>
            <a:ext cx="3761393" cy="5015191"/>
          </a:xfrm>
        </p:spPr>
      </p:pic>
    </p:spTree>
    <p:extLst>
      <p:ext uri="{BB962C8B-B14F-4D97-AF65-F5344CB8AC3E}">
        <p14:creationId xmlns:p14="http://schemas.microsoft.com/office/powerpoint/2010/main" val="21990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E43B5B-5E5A-2042-9CA4-62DD124A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Editing E. Coli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12D881-6BD6-5040-AA5D-A39CEEEF7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restriction enzyme to edit a plasmid </a:t>
            </a:r>
          </a:p>
          <a:p>
            <a:r>
              <a:rPr lang="en-US" dirty="0"/>
              <a:t>Basically the original DNA editing technique </a:t>
            </a:r>
          </a:p>
          <a:p>
            <a:r>
              <a:rPr lang="en-US" dirty="0"/>
              <a:t>Essentially snip the plasmid leaving some “sticky ends” which our synthetic DNA may attach to </a:t>
            </a:r>
          </a:p>
          <a:p>
            <a:r>
              <a:rPr lang="en-US" dirty="0"/>
              <a:t>Exactly like the class I took. Recreate intro to gene hacking experiment with our encrypted ASCII data integrated into the plasmid </a:t>
            </a:r>
          </a:p>
        </p:txBody>
      </p:sp>
    </p:spTree>
    <p:extLst>
      <p:ext uri="{BB962C8B-B14F-4D97-AF65-F5344CB8AC3E}">
        <p14:creationId xmlns:p14="http://schemas.microsoft.com/office/powerpoint/2010/main" val="14891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CCF326-82C4-A142-B0B6-E8A733E6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Vague High Level Lab Strategy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0CDB67-1B92-8F48-85A6-D5AD1B3D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https://www.genscript.com/restriction-digestion-protocol.html</a:t>
            </a:r>
            <a:r>
              <a:rPr lang="en-US" dirty="0"/>
              <a:t> has a wonderful summary of what you would do. It’s a good site to read layman accessible versions of this stuff</a:t>
            </a:r>
          </a:p>
          <a:p>
            <a:r>
              <a:rPr lang="en-US" dirty="0"/>
              <a:t>I ended up asking a lot of questions and needing a lot of help. Having a lab buddy who knows what they are doing is a good thing. </a:t>
            </a:r>
          </a:p>
        </p:txBody>
      </p:sp>
    </p:spTree>
    <p:extLst>
      <p:ext uri="{BB962C8B-B14F-4D97-AF65-F5344CB8AC3E}">
        <p14:creationId xmlns:p14="http://schemas.microsoft.com/office/powerpoint/2010/main" val="18154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pics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Stop for pictures here if time permits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1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Muh</a:t>
            </a:r>
            <a:r>
              <a:rPr lang="en-US" dirty="0" smtClean="0"/>
              <a:t> DNA!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72073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BUILDING BLOCKS OF LIFE!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9322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PCR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50656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PCR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14106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plates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81389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Holding the tubes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8679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ready to PCR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798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22185D-B20E-5145-B0AB-DDD9A736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</a:t>
            </a:r>
            <a:r>
              <a:rPr lang="en-US" dirty="0" err="1"/>
              <a:t>Biohackerspaces</a:t>
            </a:r>
            <a:r>
              <a:rPr lang="en-US" dirty="0"/>
              <a:t> are awesome!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2D0CE1-C289-944B-9C06-18CBDE76A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support them </a:t>
            </a:r>
          </a:p>
          <a:p>
            <a:r>
              <a:rPr lang="en-US" dirty="0"/>
              <a:t>Be responsible </a:t>
            </a:r>
          </a:p>
          <a:p>
            <a:r>
              <a:rPr lang="en-US" dirty="0"/>
              <a:t>Special shout outs to Mike &amp; Will at </a:t>
            </a:r>
            <a:r>
              <a:rPr lang="en-US" dirty="0" err="1"/>
              <a:t>Genspace</a:t>
            </a:r>
            <a:r>
              <a:rPr lang="en-US" dirty="0"/>
              <a:t> for helping me out with all of this </a:t>
            </a:r>
          </a:p>
        </p:txBody>
      </p:sp>
    </p:spTree>
    <p:extLst>
      <p:ext uri="{BB962C8B-B14F-4D97-AF65-F5344CB8AC3E}">
        <p14:creationId xmlns:p14="http://schemas.microsoft.com/office/powerpoint/2010/main" val="40812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plates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64831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PCR Gels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9830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E2A402-EEDB-2845-B7BF-4EFF9BC5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Genscript’s</a:t>
            </a:r>
            <a:r>
              <a:rPr lang="en-US" dirty="0"/>
              <a:t> Protocol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097B661-95CA-D941-B1BF-71964E1D2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6820"/>
            <a:ext cx="10515600" cy="3868947"/>
          </a:xfrm>
        </p:spPr>
      </p:pic>
    </p:spTree>
    <p:extLst>
      <p:ext uri="{BB962C8B-B14F-4D97-AF65-F5344CB8AC3E}">
        <p14:creationId xmlns:p14="http://schemas.microsoft.com/office/powerpoint/2010/main" val="1083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BD3369-9066-B14B-A9DB-6E8AADC8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 lot of variations on the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E85FD1-4AA6-2046-AC42-0932E2AD8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http://2009.igem.org/wiki/images/1/1d/PKU_DNA_digestion_protocol.pdf</a:t>
            </a:r>
            <a:endParaRPr lang="en-US" dirty="0"/>
          </a:p>
          <a:p>
            <a:r>
              <a:rPr lang="en-US" dirty="0">
                <a:hlinkClick r:id="rId3"/>
              </a:rPr>
              <a:t>https://www.addgene.org/protocols/restriction-digest/</a:t>
            </a:r>
            <a:r>
              <a:rPr lang="en-US" dirty="0"/>
              <a:t> - has a nice video of their protocol in action </a:t>
            </a:r>
          </a:p>
          <a:p>
            <a:r>
              <a:rPr lang="en-US" dirty="0">
                <a:hlinkClick r:id="rId4"/>
              </a:rPr>
              <a:t>https://www.thermofisher.com/us/en/home/life-science/cloning/restriction-enzyme-digestion-and-ligation.html</a:t>
            </a:r>
            <a:endParaRPr lang="en-US" dirty="0"/>
          </a:p>
          <a:p>
            <a:r>
              <a:rPr lang="en-US" dirty="0">
                <a:hlinkClick r:id="rId5"/>
              </a:rPr>
              <a:t>http://www.methodbook.net/dna/restrdig.html</a:t>
            </a:r>
            <a:endParaRPr lang="en-US" dirty="0"/>
          </a:p>
          <a:p>
            <a:r>
              <a:rPr lang="en-US" dirty="0"/>
              <a:t>Procedures are likely to vary a bit based on your setup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7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7FC3B8-995E-5A4D-85FE-5A4110F0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Sequencing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3E2478-62BD-074B-9AD3-CFB5DCFB3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Again, having a relationship with a legit lab is going to make this way easier </a:t>
            </a:r>
          </a:p>
          <a:p>
            <a:r>
              <a:rPr lang="en-US" dirty="0"/>
              <a:t>With my skillset/tools using a service was the only option</a:t>
            </a:r>
          </a:p>
          <a:p>
            <a:r>
              <a:rPr lang="en-US" dirty="0"/>
              <a:t>Costs much more money as you ask for more sequencing </a:t>
            </a:r>
          </a:p>
          <a:p>
            <a:r>
              <a:rPr lang="en-US" dirty="0"/>
              <a:t>Doing more prep/purification will lower the cost </a:t>
            </a:r>
          </a:p>
          <a:p>
            <a:r>
              <a:rPr lang="en-US" dirty="0"/>
              <a:t>Sending them a raw bacterial colony will cost a bit more </a:t>
            </a:r>
          </a:p>
          <a:p>
            <a:r>
              <a:rPr lang="en-US" dirty="0"/>
              <a:t>Roughly a few hundred dollars, give or take </a:t>
            </a:r>
          </a:p>
        </p:txBody>
      </p:sp>
    </p:spTree>
    <p:extLst>
      <p:ext uri="{BB962C8B-B14F-4D97-AF65-F5344CB8AC3E}">
        <p14:creationId xmlns:p14="http://schemas.microsoft.com/office/powerpoint/2010/main" val="410106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2D012A-101E-8746-81DB-62455FD2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Interpret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49BD2E-B6FB-2F40-AD63-BD97E486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lab will send you a big list of </a:t>
            </a:r>
            <a:r>
              <a:rPr lang="en-US" dirty="0" err="1"/>
              <a:t>nts</a:t>
            </a:r>
            <a:r>
              <a:rPr lang="en-US" dirty="0"/>
              <a:t> </a:t>
            </a:r>
          </a:p>
          <a:p>
            <a:r>
              <a:rPr lang="en-US" dirty="0"/>
              <a:t>Things may have gone horribly wrong </a:t>
            </a:r>
          </a:p>
          <a:p>
            <a:r>
              <a:rPr lang="en-US" dirty="0"/>
              <a:t>You may have to try again </a:t>
            </a:r>
          </a:p>
        </p:txBody>
      </p:sp>
    </p:spTree>
    <p:extLst>
      <p:ext uri="{BB962C8B-B14F-4D97-AF65-F5344CB8AC3E}">
        <p14:creationId xmlns:p14="http://schemas.microsoft.com/office/powerpoint/2010/main" val="25959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5B47A8-88E0-E24B-B0EA-F04F1BD4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Chromatograph Readings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8ADA408-C692-D147-B988-8669B5163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0772"/>
            <a:ext cx="9616264" cy="3527497"/>
          </a:xfrm>
        </p:spPr>
      </p:pic>
    </p:spTree>
    <p:extLst>
      <p:ext uri="{BB962C8B-B14F-4D97-AF65-F5344CB8AC3E}">
        <p14:creationId xmlns:p14="http://schemas.microsoft.com/office/powerpoint/2010/main" val="255805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C4FB16-3D6C-414A-9E77-6437CF33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can take your secret data anywhere (that’s cool with </a:t>
            </a:r>
            <a:r>
              <a:rPr lang="en-US" dirty="0" err="1"/>
              <a:t>E.Coli</a:t>
            </a:r>
            <a:r>
              <a:rPr lang="en-US" dirty="0"/>
              <a:t>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106A8CE-A70E-2840-883A-7B7D2878F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0711" y="2086563"/>
            <a:ext cx="5337299" cy="4436630"/>
          </a:xfrm>
        </p:spPr>
      </p:pic>
    </p:spTree>
    <p:extLst>
      <p:ext uri="{BB962C8B-B14F-4D97-AF65-F5344CB8AC3E}">
        <p14:creationId xmlns:p14="http://schemas.microsoft.com/office/powerpoint/2010/main" val="11126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B6F1D9-2A5A-7C4D-BD68-827FBC3D3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21569F83-AAEB-5946-B6CB-9BA052305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0505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="" xmlns:a16="http://schemas.microsoft.com/office/drawing/2014/main" val="3020384725"/>
                    </a:ext>
                  </a:extLst>
                </a:gridCol>
                <a:gridCol w="5257800">
                  <a:extLst>
                    <a:ext uri="{9D8B030D-6E8A-4147-A177-3AD203B41FA5}">
                      <a16:colId xmlns="" xmlns:a16="http://schemas.microsoft.com/office/drawing/2014/main" val="3987641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 (per 32 bytes of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7182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~$300+ (ongoing)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245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9787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expendables (enzymes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 (to get set up)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4499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Sequencing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$300 (could be less in some places)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879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~$800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8081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8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38AC7F-73D6-AF40-8E61-EFDCA2B8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0DD075-7CC3-F149-AD1B-40FD7FB27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will ever guess it’s in the bacteria. </a:t>
            </a:r>
          </a:p>
          <a:p>
            <a:r>
              <a:rPr lang="en-US" dirty="0"/>
              <a:t>Not an obvious storage medium </a:t>
            </a:r>
          </a:p>
          <a:p>
            <a:r>
              <a:rPr lang="en-US" dirty="0"/>
              <a:t>No one will ask you for key escrow on your pet bacteria </a:t>
            </a:r>
          </a:p>
          <a:p>
            <a:r>
              <a:rPr lang="en-US" dirty="0"/>
              <a:t>It would take a very dedicated effort to back door this one </a:t>
            </a:r>
          </a:p>
          <a:p>
            <a:r>
              <a:rPr lang="en-US" dirty="0"/>
              <a:t>The joy of birthing synthetic life </a:t>
            </a:r>
          </a:p>
          <a:p>
            <a:r>
              <a:rPr lang="en-US" dirty="0"/>
              <a:t>Lots of practice pipetting </a:t>
            </a:r>
          </a:p>
        </p:txBody>
      </p:sp>
    </p:spTree>
    <p:extLst>
      <p:ext uri="{BB962C8B-B14F-4D97-AF65-F5344CB8AC3E}">
        <p14:creationId xmlns:p14="http://schemas.microsoft.com/office/powerpoint/2010/main" val="38671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1EB36E-08CE-5046-B547-467CE7F0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Data Storage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ADDDACCA-D8DF-4D47-B184-C90A38D09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845" y="1488807"/>
            <a:ext cx="7793096" cy="4377603"/>
          </a:xfrm>
        </p:spPr>
      </p:pic>
    </p:spTree>
    <p:extLst>
      <p:ext uri="{BB962C8B-B14F-4D97-AF65-F5344CB8AC3E}">
        <p14:creationId xmlns:p14="http://schemas.microsoft.com/office/powerpoint/2010/main" val="14275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22BE76-2996-FA4E-83A5-3255DD40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7C2101-CB6C-EA42-915E-0F496DEF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Pretty expensive</a:t>
            </a:r>
          </a:p>
          <a:p>
            <a:r>
              <a:rPr lang="en-US" dirty="0"/>
              <a:t>Slow </a:t>
            </a:r>
          </a:p>
          <a:p>
            <a:r>
              <a:rPr lang="en-US" dirty="0"/>
              <a:t>Key exchange sucks </a:t>
            </a:r>
          </a:p>
          <a:p>
            <a:r>
              <a:rPr lang="en-US" dirty="0"/>
              <a:t>Hard to say if your plasmid will survive for long in successive generations of bacteria. Likely will not offer a biological benefit. Natural selection may quickly degrade/remove it. </a:t>
            </a:r>
          </a:p>
          <a:p>
            <a:r>
              <a:rPr lang="en-US" dirty="0"/>
              <a:t>Can’t really do it without the involvement of several labs </a:t>
            </a:r>
          </a:p>
          <a:p>
            <a:r>
              <a:rPr lang="en-US" dirty="0"/>
              <a:t>There will be a lot of un-stealthy records/invoices. </a:t>
            </a:r>
          </a:p>
          <a:p>
            <a:r>
              <a:rPr lang="en-US" dirty="0"/>
              <a:t>Then again I can imagine organizations with an interest in stealth building labs for this sort of thing from scratch.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9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0B12C1-285D-4449-8ECA-4AC9FAC7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76" y="25264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Cost per byte is a little high compared to on chip AES</a:t>
            </a:r>
          </a:p>
        </p:txBody>
      </p:sp>
    </p:spTree>
    <p:extLst>
      <p:ext uri="{BB962C8B-B14F-4D97-AF65-F5344CB8AC3E}">
        <p14:creationId xmlns:p14="http://schemas.microsoft.com/office/powerpoint/2010/main" val="9255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96E50C-1190-F74C-8B44-C94336DA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Aspirations for the Future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5BB415-1F77-F145-A24A-EE1E681D6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model organisms </a:t>
            </a:r>
          </a:p>
          <a:p>
            <a:r>
              <a:rPr lang="en-US" dirty="0"/>
              <a:t>Try it with CRISPR </a:t>
            </a:r>
          </a:p>
          <a:p>
            <a:r>
              <a:rPr lang="en-US" dirty="0"/>
              <a:t>More elaborate algorithms </a:t>
            </a:r>
          </a:p>
          <a:p>
            <a:r>
              <a:rPr lang="en-US" dirty="0"/>
              <a:t>A viable method to package the living colony for stealthy transport</a:t>
            </a:r>
          </a:p>
          <a:p>
            <a:r>
              <a:rPr lang="en-US" dirty="0"/>
              <a:t>Some longish term bacterial husbandry to determine how well this bare bones method survives in the colony after successive generations </a:t>
            </a:r>
          </a:p>
          <a:p>
            <a:r>
              <a:rPr lang="en-US" dirty="0"/>
              <a:t>Error correction code implementation </a:t>
            </a:r>
          </a:p>
          <a:p>
            <a:r>
              <a:rPr lang="en-US" dirty="0"/>
              <a:t>Angering the lab people less with decreased begging for help </a:t>
            </a:r>
          </a:p>
        </p:txBody>
      </p:sp>
    </p:spTree>
    <p:extLst>
      <p:ext uri="{BB962C8B-B14F-4D97-AF65-F5344CB8AC3E}">
        <p14:creationId xmlns:p14="http://schemas.microsoft.com/office/powerpoint/2010/main" val="18394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44F65-D45C-3547-A5BB-0BE89883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Yeast?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A2EB895-870C-AB45-B623-62F650575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293" y="1151463"/>
            <a:ext cx="6167413" cy="5166210"/>
          </a:xfrm>
        </p:spPr>
      </p:pic>
    </p:spTree>
    <p:extLst>
      <p:ext uri="{BB962C8B-B14F-4D97-AF65-F5344CB8AC3E}">
        <p14:creationId xmlns:p14="http://schemas.microsoft.com/office/powerpoint/2010/main" val="394562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EBBCDF-44C0-014B-99D8-8EE8C5D2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Hope You Had Fun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6813BD-1CBF-8149-B620-61677565B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are well informed molecular biologist, I am so sorry. This must be like when I watch CSI cyber. </a:t>
            </a:r>
          </a:p>
          <a:p>
            <a:r>
              <a:rPr lang="en-US" dirty="0"/>
              <a:t>The biohacking community is very supportive and you should get involved with it even if you don’t think you have the background </a:t>
            </a:r>
          </a:p>
          <a:p>
            <a:r>
              <a:rPr lang="en-US" dirty="0"/>
              <a:t>If you are a computer person there are a lot of fun bioinformatics projects to get involved with</a:t>
            </a:r>
          </a:p>
          <a:p>
            <a:r>
              <a:rPr lang="en-US" dirty="0"/>
              <a:t>If you are thinking of starting a community lab, please do. The world needs more. </a:t>
            </a:r>
          </a:p>
          <a:p>
            <a:r>
              <a:rPr lang="en-US" dirty="0"/>
              <a:t>Feel free to hit me up on </a:t>
            </a:r>
            <a:r>
              <a:rPr lang="en-US" dirty="0" err="1"/>
              <a:t>github</a:t>
            </a:r>
            <a:r>
              <a:rPr lang="en-US" dirty="0"/>
              <a:t> or @JohnDunlap2 if you have suggestions or questions about my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7E850F-2377-8143-B3F3-CDF35BD3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Happy Biohacking!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029C5FF-29B7-4143-8153-027A8864E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20962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348014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6D7F3D-CD26-5740-AB1D-3ECA6587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going for something more modest. Hacker Style!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D10FE72-5797-8745-90C8-5D6CC79ED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0711" y="1832526"/>
            <a:ext cx="4502511" cy="4502511"/>
          </a:xfrm>
        </p:spPr>
      </p:pic>
    </p:spTree>
    <p:extLst>
      <p:ext uri="{BB962C8B-B14F-4D97-AF65-F5344CB8AC3E}">
        <p14:creationId xmlns:p14="http://schemas.microsoft.com/office/powerpoint/2010/main" val="17665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2620</TotalTime>
  <Words>1785</Words>
  <Application>Microsoft Macintosh PowerPoint</Application>
  <PresentationFormat>Widescreen</PresentationFormat>
  <Paragraphs>249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Calibri</vt:lpstr>
      <vt:lpstr>Calibri Light</vt:lpstr>
      <vt:lpstr>Arial</vt:lpstr>
      <vt:lpstr>Office Theme</vt:lpstr>
      <vt:lpstr>DNA Encryption: Bioencryption to Store Your Secrets in Living Organisms</vt:lpstr>
      <vt:lpstr>About Me</vt:lpstr>
      <vt:lpstr>Let’s be clear</vt:lpstr>
      <vt:lpstr>What I am </vt:lpstr>
      <vt:lpstr>What I am not</vt:lpstr>
      <vt:lpstr>The Impetus for This Talk </vt:lpstr>
      <vt:lpstr>Community Biohackerspaces are awesome!</vt:lpstr>
      <vt:lpstr>DNA Data Storage </vt:lpstr>
      <vt:lpstr>I am going for something more modest. Hacker Style! </vt:lpstr>
      <vt:lpstr>My Dream Attack </vt:lpstr>
      <vt:lpstr>But how to get them through? </vt:lpstr>
      <vt:lpstr>Biological Encryption </vt:lpstr>
      <vt:lpstr>Living Stego</vt:lpstr>
      <vt:lpstr>People have been trying this on a research/experimental level for a while</vt:lpstr>
      <vt:lpstr>I am not the first to try (Gehani, 1999)</vt:lpstr>
      <vt:lpstr>More</vt:lpstr>
      <vt:lpstr>DNA Chips</vt:lpstr>
      <vt:lpstr>Stego was proposed back in 1999 at least</vt:lpstr>
      <vt:lpstr>2003, Jie Chen</vt:lpstr>
      <vt:lpstr>DNA Chip </vt:lpstr>
      <vt:lpstr>Lots of  crypto papers but not many reports of experiments… </vt:lpstr>
      <vt:lpstr>My Idea: Do it small. Do it simple.</vt:lpstr>
      <vt:lpstr>Oligos?</vt:lpstr>
      <vt:lpstr>Biosyn has a FAQ on this </vt:lpstr>
      <vt:lpstr>Plasmid </vt:lpstr>
      <vt:lpstr>Think DNA Donut </vt:lpstr>
      <vt:lpstr>SEM Plasmid </vt:lpstr>
      <vt:lpstr>Bacteria sharing plasmids via conjugation</vt:lpstr>
      <vt:lpstr>Step 1: Pick an Amenable Model Organism</vt:lpstr>
      <vt:lpstr>Step 2: Pick an amenable encryption strategy </vt:lpstr>
      <vt:lpstr>Constraints of Affordable Synthesis </vt:lpstr>
      <vt:lpstr>Algorithms That Wont Work </vt:lpstr>
      <vt:lpstr>Professional cryptographers are coming up with a way to do those though</vt:lpstr>
      <vt:lpstr>One Time Pad</vt:lpstr>
      <vt:lpstr>Step 3: Design Message Encoding Options</vt:lpstr>
      <vt:lpstr>Nucleotides</vt:lpstr>
      <vt:lpstr>Base 4</vt:lpstr>
      <vt:lpstr>Side note: I had no idea people called b4 integers quats. This is amusing to me. </vt:lpstr>
      <vt:lpstr>Byte Width </vt:lpstr>
      <vt:lpstr>Comparison </vt:lpstr>
      <vt:lpstr>Step 4: Design a primer </vt:lpstr>
      <vt:lpstr>IDT has a good explanation</vt:lpstr>
      <vt:lpstr>Repeating Sequences (Bioinformatics wiki)</vt:lpstr>
      <vt:lpstr>Self Compliments are Bad</vt:lpstr>
      <vt:lpstr>Biosoft explains this better than I do </vt:lpstr>
      <vt:lpstr>Temperature </vt:lpstr>
      <vt:lpstr>BLAST </vt:lpstr>
      <vt:lpstr>Stuff BLAST finds </vt:lpstr>
      <vt:lpstr>I’m a programmer so I automated</vt:lpstr>
      <vt:lpstr>You can grab my script on github </vt:lpstr>
      <vt:lpstr>Small PoC </vt:lpstr>
      <vt:lpstr>The Key </vt:lpstr>
      <vt:lpstr>The Params </vt:lpstr>
      <vt:lpstr>Help / Args</vt:lpstr>
      <vt:lpstr>Running </vt:lpstr>
      <vt:lpstr>Decrypting</vt:lpstr>
      <vt:lpstr>Step 5: Ordering DNA for Synthesis </vt:lpstr>
      <vt:lpstr>You can’t actually just do this</vt:lpstr>
      <vt:lpstr>It would be pretty tough to do the synthesis on your own</vt:lpstr>
      <vt:lpstr>Step 6: Editing E. Coli </vt:lpstr>
      <vt:lpstr>A Vague High Level Lab Strategy </vt:lpstr>
      <vt:lpstr>Lab pics </vt:lpstr>
      <vt:lpstr>Muh DNA!</vt:lpstr>
      <vt:lpstr>THE BUILDING BLOCKS OF LIFE!</vt:lpstr>
      <vt:lpstr>PCR Machine</vt:lpstr>
      <vt:lpstr>More PCR</vt:lpstr>
      <vt:lpstr>My plates</vt:lpstr>
      <vt:lpstr>Holding the tubes</vt:lpstr>
      <vt:lpstr>Getting ready to PCR</vt:lpstr>
      <vt:lpstr>More plates</vt:lpstr>
      <vt:lpstr>PCR Gels</vt:lpstr>
      <vt:lpstr>Genscript’s Protocol </vt:lpstr>
      <vt:lpstr>There a lot of variations on the instructions </vt:lpstr>
      <vt:lpstr>Step 7: Sequencing </vt:lpstr>
      <vt:lpstr>Step 8: Interpret Results </vt:lpstr>
      <vt:lpstr>Chromatograph Readings</vt:lpstr>
      <vt:lpstr>Now you can take your secret data anywhere (that’s cool with E.Coli) </vt:lpstr>
      <vt:lpstr>Costs</vt:lpstr>
      <vt:lpstr>Benefits</vt:lpstr>
      <vt:lpstr>Downsides</vt:lpstr>
      <vt:lpstr>Cost per byte is a little high compared to on chip AES</vt:lpstr>
      <vt:lpstr>My Aspirations for the Future </vt:lpstr>
      <vt:lpstr>Yeast? </vt:lpstr>
      <vt:lpstr>I Hope You Had Fun </vt:lpstr>
      <vt:lpstr>Happy Biohacking!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Dunlap</dc:creator>
  <cp:lastModifiedBy>Microsoft Office User</cp:lastModifiedBy>
  <cp:revision>307</cp:revision>
  <dcterms:created xsi:type="dcterms:W3CDTF">2018-08-05T05:00:48Z</dcterms:created>
  <dcterms:modified xsi:type="dcterms:W3CDTF">2018-08-13T04:58:10Z</dcterms:modified>
</cp:coreProperties>
</file>